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gif" ContentType="image/gif"/>
  <Default Extension="png" ContentType="image/png"/>
  <Default Extension="bin" ContentType="application/vnd.openxmlformats-officedocument.presentationml.printerSettings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4"/>
  </p:notesMasterIdLst>
  <p:sldIdLst>
    <p:sldId id="256" r:id="rId2"/>
    <p:sldId id="260" r:id="rId3"/>
    <p:sldId id="257" r:id="rId4"/>
    <p:sldId id="264" r:id="rId5"/>
    <p:sldId id="265" r:id="rId6"/>
    <p:sldId id="266" r:id="rId7"/>
    <p:sldId id="285" r:id="rId8"/>
    <p:sldId id="293" r:id="rId9"/>
    <p:sldId id="294" r:id="rId10"/>
    <p:sldId id="286" r:id="rId11"/>
    <p:sldId id="288" r:id="rId12"/>
    <p:sldId id="290" r:id="rId13"/>
    <p:sldId id="289" r:id="rId14"/>
    <p:sldId id="262" r:id="rId15"/>
    <p:sldId id="267" r:id="rId16"/>
    <p:sldId id="268" r:id="rId17"/>
    <p:sldId id="271" r:id="rId18"/>
    <p:sldId id="272" r:id="rId19"/>
    <p:sldId id="273" r:id="rId20"/>
    <p:sldId id="291" r:id="rId21"/>
    <p:sldId id="281" r:id="rId22"/>
    <p:sldId id="280" r:id="rId23"/>
    <p:sldId id="274" r:id="rId24"/>
    <p:sldId id="276" r:id="rId25"/>
    <p:sldId id="282" r:id="rId26"/>
    <p:sldId id="278" r:id="rId27"/>
    <p:sldId id="284" r:id="rId28"/>
    <p:sldId id="283" r:id="rId29"/>
    <p:sldId id="296" r:id="rId30"/>
    <p:sldId id="269" r:id="rId31"/>
    <p:sldId id="295" r:id="rId32"/>
    <p:sldId id="275" r:id="rId3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43" d="100"/>
          <a:sy n="43" d="100"/>
        </p:scale>
        <p:origin x="-1368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5" Type="http://schemas.openxmlformats.org/officeDocument/2006/relationships/printerSettings" Target="printerSettings/printerSettings1.bin"/><Relationship Id="rId31" Type="http://schemas.openxmlformats.org/officeDocument/2006/relationships/slide" Target="slides/slide30.xml"/><Relationship Id="rId34" Type="http://schemas.openxmlformats.org/officeDocument/2006/relationships/notesMaster" Target="notesMasters/notesMaster1.xml"/><Relationship Id="rId39" Type="http://schemas.openxmlformats.org/officeDocument/2006/relationships/tableStyles" Target="tableStyles.xml"/><Relationship Id="rId7" Type="http://schemas.openxmlformats.org/officeDocument/2006/relationships/slide" Target="slides/slide6.xml"/><Relationship Id="rId3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0" Type="http://schemas.openxmlformats.org/officeDocument/2006/relationships/slide" Target="slides/slide9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9" Type="http://schemas.openxmlformats.org/officeDocument/2006/relationships/slide" Target="slides/slide8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7" Type="http://schemas.openxmlformats.org/officeDocument/2006/relationships/slide" Target="slides/slide26.xml"/><Relationship Id="rId14" Type="http://schemas.openxmlformats.org/officeDocument/2006/relationships/slide" Target="slides/slide13.xml"/><Relationship Id="rId23" Type="http://schemas.openxmlformats.org/officeDocument/2006/relationships/slide" Target="slides/slide22.xml"/><Relationship Id="rId4" Type="http://schemas.openxmlformats.org/officeDocument/2006/relationships/slide" Target="slides/slide3.xml"/><Relationship Id="rId28" Type="http://schemas.openxmlformats.org/officeDocument/2006/relationships/slide" Target="slides/slide27.xml"/><Relationship Id="rId26" Type="http://schemas.openxmlformats.org/officeDocument/2006/relationships/slide" Target="slides/slide25.xml"/><Relationship Id="rId30" Type="http://schemas.openxmlformats.org/officeDocument/2006/relationships/slide" Target="slides/slide29.xml"/><Relationship Id="rId11" Type="http://schemas.openxmlformats.org/officeDocument/2006/relationships/slide" Target="slides/slide10.xml"/><Relationship Id="rId29" Type="http://schemas.openxmlformats.org/officeDocument/2006/relationships/slide" Target="slides/slide28.xml"/><Relationship Id="rId6" Type="http://schemas.openxmlformats.org/officeDocument/2006/relationships/slide" Target="slides/slide5.xml"/><Relationship Id="rId16" Type="http://schemas.openxmlformats.org/officeDocument/2006/relationships/slide" Target="slides/slide15.xml"/><Relationship Id="rId33" Type="http://schemas.openxmlformats.org/officeDocument/2006/relationships/slide" Target="slides/slide32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9" Type="http://schemas.openxmlformats.org/officeDocument/2006/relationships/slide" Target="slides/slide18.xml"/><Relationship Id="rId38" Type="http://schemas.openxmlformats.org/officeDocument/2006/relationships/theme" Target="theme/theme1.xml"/><Relationship Id="rId20" Type="http://schemas.openxmlformats.org/officeDocument/2006/relationships/slide" Target="slides/slide19.xml"/><Relationship Id="rId22" Type="http://schemas.openxmlformats.org/officeDocument/2006/relationships/slide" Target="slides/slide21.xml"/><Relationship Id="rId21" Type="http://schemas.openxmlformats.org/officeDocument/2006/relationships/slide" Target="slides/slide20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E5F272-5D68-9747-813A-59670AA7FF23}" type="datetimeFigureOut">
              <a:rPr lang="en-US" smtClean="0"/>
              <a:t>5/19/14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71AD59-2151-054E-B139-E3D6214079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7169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71AD59-2151-054E-B139-E3D62140798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1780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71AD59-2151-054E-B139-E3D62140798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5417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71AD59-2151-054E-B139-E3D62140798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7430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019C8-0804-F546-A7E9-5FAB2588649D}" type="datetimeFigureOut">
              <a:rPr lang="en-US" smtClean="0"/>
              <a:t>5/19/14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EE45B-6E19-ED4E-BDF8-241CB08698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6882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019C8-0804-F546-A7E9-5FAB2588649D}" type="datetimeFigureOut">
              <a:rPr lang="en-US" smtClean="0"/>
              <a:t>5/19/14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EE45B-6E19-ED4E-BDF8-241CB08698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5239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019C8-0804-F546-A7E9-5FAB2588649D}" type="datetimeFigureOut">
              <a:rPr lang="en-US" smtClean="0"/>
              <a:t>5/19/14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EE45B-6E19-ED4E-BDF8-241CB08698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2887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019C8-0804-F546-A7E9-5FAB2588649D}" type="datetimeFigureOut">
              <a:rPr lang="en-US" smtClean="0"/>
              <a:t>5/19/14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EE45B-6E19-ED4E-BDF8-241CB08698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6573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019C8-0804-F546-A7E9-5FAB2588649D}" type="datetimeFigureOut">
              <a:rPr lang="en-US" smtClean="0"/>
              <a:t>5/19/14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EE45B-6E19-ED4E-BDF8-241CB08698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6711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019C8-0804-F546-A7E9-5FAB2588649D}" type="datetimeFigureOut">
              <a:rPr lang="en-US" smtClean="0"/>
              <a:t>5/19/14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EE45B-6E19-ED4E-BDF8-241CB08698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8799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019C8-0804-F546-A7E9-5FAB2588649D}" type="datetimeFigureOut">
              <a:rPr lang="en-US" smtClean="0"/>
              <a:t>5/19/14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EE45B-6E19-ED4E-BDF8-241CB08698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3043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019C8-0804-F546-A7E9-5FAB2588649D}" type="datetimeFigureOut">
              <a:rPr lang="en-US" smtClean="0"/>
              <a:t>5/19/14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EE45B-6E19-ED4E-BDF8-241CB08698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1296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019C8-0804-F546-A7E9-5FAB2588649D}" type="datetimeFigureOut">
              <a:rPr lang="en-US" smtClean="0"/>
              <a:t>5/19/14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EE45B-6E19-ED4E-BDF8-241CB08698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419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019C8-0804-F546-A7E9-5FAB2588649D}" type="datetimeFigureOut">
              <a:rPr lang="en-US" smtClean="0"/>
              <a:t>5/19/14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EE45B-6E19-ED4E-BDF8-241CB08698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3540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019C8-0804-F546-A7E9-5FAB2588649D}" type="datetimeFigureOut">
              <a:rPr lang="en-US" smtClean="0"/>
              <a:t>5/19/14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EE45B-6E19-ED4E-BDF8-241CB08698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9020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4" Type="http://schemas.openxmlformats.org/officeDocument/2006/relationships/slideLayout" Target="../slideLayouts/slideLayout4.xml"/><Relationship Id="rId10" Type="http://schemas.openxmlformats.org/officeDocument/2006/relationships/slideLayout" Target="../slideLayouts/slideLayout10.xml"/><Relationship Id="rId5" Type="http://schemas.openxmlformats.org/officeDocument/2006/relationships/slideLayout" Target="../slideLayouts/slideLayout5.xml"/><Relationship Id="rId7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9" Type="http://schemas.openxmlformats.org/officeDocument/2006/relationships/slideLayout" Target="../slideLayouts/slideLayout9.xml"/><Relationship Id="rId3" Type="http://schemas.openxmlformats.org/officeDocument/2006/relationships/slideLayout" Target="../slideLayouts/slideLayout3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1019C8-0804-F546-A7E9-5FAB2588649D}" type="datetimeFigureOut">
              <a:rPr lang="en-US" smtClean="0"/>
              <a:t>5/19/14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AEE45B-6E19-ED4E-BDF8-241CB08698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4541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3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3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umanj/frankencert" TargetMode="External"/><Relationship Id="rId3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1591" y="2422847"/>
            <a:ext cx="8067822" cy="2031840"/>
          </a:xfrm>
        </p:spPr>
        <p:txBody>
          <a:bodyPr>
            <a:normAutofit/>
          </a:bodyPr>
          <a:lstStyle/>
          <a:p>
            <a:r>
              <a:rPr lang="en-US" sz="3800" dirty="0" smtClean="0">
                <a:solidFill>
                  <a:srgbClr val="800000"/>
                </a:solidFill>
              </a:rPr>
              <a:t>Using </a:t>
            </a:r>
            <a:r>
              <a:rPr lang="en-US" sz="3800" dirty="0" err="1" smtClean="0">
                <a:solidFill>
                  <a:srgbClr val="800000"/>
                </a:solidFill>
              </a:rPr>
              <a:t>Frankencerts</a:t>
            </a:r>
            <a:r>
              <a:rPr lang="en-US" sz="3800" dirty="0" smtClean="0">
                <a:solidFill>
                  <a:srgbClr val="800000"/>
                </a:solidFill>
              </a:rPr>
              <a:t> for Automated Adversarial Testing of Certificate Validation in SSL/TLS Implementations</a:t>
            </a:r>
            <a:endParaRPr lang="en-US" sz="3800" dirty="0">
              <a:solidFill>
                <a:srgbClr val="80000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1591" y="4699001"/>
            <a:ext cx="8067822" cy="1825624"/>
          </a:xfrm>
          <a:ln>
            <a:noFill/>
          </a:ln>
        </p:spPr>
        <p:txBody>
          <a:bodyPr>
            <a:normAutofit fontScale="92500" lnSpcReduction="10000"/>
          </a:bodyPr>
          <a:lstStyle/>
          <a:p>
            <a:r>
              <a:rPr lang="en-US" sz="2800" dirty="0" smtClean="0">
                <a:ln>
                  <a:solidFill>
                    <a:srgbClr val="000000"/>
                  </a:solidFill>
                </a:ln>
                <a:solidFill>
                  <a:schemeClr val="tx1"/>
                </a:solidFill>
              </a:rPr>
              <a:t>Chad Brubaker</a:t>
            </a:r>
            <a:r>
              <a:rPr lang="en-US" sz="2800" baseline="30000" dirty="0" smtClean="0">
                <a:ln>
                  <a:solidFill>
                    <a:srgbClr val="000000"/>
                  </a:solidFill>
                </a:ln>
                <a:solidFill>
                  <a:schemeClr val="tx1"/>
                </a:solidFill>
              </a:rPr>
              <a:t>1</a:t>
            </a:r>
            <a:r>
              <a:rPr lang="en-US" sz="2800" dirty="0" smtClean="0">
                <a:ln>
                  <a:solidFill>
                    <a:srgbClr val="000000"/>
                  </a:solidFill>
                </a:ln>
                <a:solidFill>
                  <a:schemeClr val="tx1"/>
                </a:solidFill>
              </a:rPr>
              <a:t>    </a:t>
            </a:r>
            <a:r>
              <a:rPr lang="en-US" dirty="0" smtClean="0">
                <a:ln>
                  <a:solidFill>
                    <a:srgbClr val="000000"/>
                  </a:solidFill>
                </a:ln>
                <a:solidFill>
                  <a:srgbClr val="800000"/>
                </a:solidFill>
              </a:rPr>
              <a:t>Suman Jana</a:t>
            </a:r>
            <a:r>
              <a:rPr lang="en-US" sz="2800" baseline="30000" dirty="0">
                <a:ln>
                  <a:solidFill>
                    <a:srgbClr val="000000"/>
                  </a:solidFill>
                </a:ln>
                <a:solidFill>
                  <a:schemeClr val="tx1"/>
                </a:solidFill>
              </a:rPr>
              <a:t>1</a:t>
            </a:r>
            <a:r>
              <a:rPr lang="en-US" sz="2800" i="1" dirty="0" smtClean="0">
                <a:ln>
                  <a:solidFill>
                    <a:srgbClr val="000000"/>
                  </a:solidFill>
                </a:ln>
                <a:solidFill>
                  <a:srgbClr val="800000"/>
                </a:solidFill>
              </a:rPr>
              <a:t>    </a:t>
            </a:r>
            <a:r>
              <a:rPr lang="en-US" sz="2800" dirty="0" err="1" smtClean="0">
                <a:ln>
                  <a:solidFill>
                    <a:srgbClr val="000000"/>
                  </a:solidFill>
                </a:ln>
                <a:solidFill>
                  <a:schemeClr val="tx1"/>
                </a:solidFill>
              </a:rPr>
              <a:t>Baishakhi</a:t>
            </a:r>
            <a:r>
              <a:rPr lang="en-US" sz="2800" dirty="0" smtClean="0">
                <a:ln>
                  <a:solidFill>
                    <a:srgbClr val="000000"/>
                  </a:solidFill>
                </a:ln>
                <a:solidFill>
                  <a:schemeClr val="tx1"/>
                </a:solidFill>
              </a:rPr>
              <a:t> Ray</a:t>
            </a:r>
            <a:r>
              <a:rPr lang="en-US" sz="2800" baseline="30000" dirty="0" smtClean="0">
                <a:ln>
                  <a:solidFill>
                    <a:srgbClr val="000000"/>
                  </a:solidFill>
                </a:ln>
                <a:solidFill>
                  <a:schemeClr val="tx1"/>
                </a:solidFill>
              </a:rPr>
              <a:t>2</a:t>
            </a:r>
            <a:r>
              <a:rPr lang="en-US" sz="2800" dirty="0" smtClean="0">
                <a:ln>
                  <a:solidFill>
                    <a:srgbClr val="000000"/>
                  </a:solidFill>
                </a:ln>
                <a:solidFill>
                  <a:schemeClr val="tx1"/>
                </a:solidFill>
              </a:rPr>
              <a:t> </a:t>
            </a:r>
          </a:p>
          <a:p>
            <a:r>
              <a:rPr lang="en-US" sz="2800" dirty="0" err="1" smtClean="0">
                <a:ln>
                  <a:solidFill>
                    <a:srgbClr val="000000"/>
                  </a:solidFill>
                </a:ln>
                <a:solidFill>
                  <a:schemeClr val="tx1"/>
                </a:solidFill>
              </a:rPr>
              <a:t>Sarfraz</a:t>
            </a:r>
            <a:r>
              <a:rPr lang="en-US" sz="2800" dirty="0" smtClean="0">
                <a:ln>
                  <a:solidFill>
                    <a:srgbClr val="000000"/>
                  </a:solidFill>
                </a:ln>
                <a:solidFill>
                  <a:schemeClr val="tx1"/>
                </a:solidFill>
              </a:rPr>
              <a:t> Khurshid</a:t>
            </a:r>
            <a:r>
              <a:rPr lang="en-US" sz="2800" baseline="30000" dirty="0">
                <a:ln>
                  <a:solidFill>
                    <a:srgbClr val="000000"/>
                  </a:solidFill>
                </a:ln>
                <a:solidFill>
                  <a:schemeClr val="tx1"/>
                </a:solidFill>
              </a:rPr>
              <a:t>1</a:t>
            </a:r>
            <a:r>
              <a:rPr lang="en-US" sz="2800" dirty="0" smtClean="0">
                <a:ln>
                  <a:solidFill>
                    <a:srgbClr val="000000"/>
                  </a:solidFill>
                </a:ln>
                <a:solidFill>
                  <a:schemeClr val="tx1"/>
                </a:solidFill>
              </a:rPr>
              <a:t>    </a:t>
            </a:r>
            <a:r>
              <a:rPr lang="en-US" sz="2800" dirty="0" err="1" smtClean="0">
                <a:ln>
                  <a:solidFill>
                    <a:srgbClr val="000000"/>
                  </a:solidFill>
                </a:ln>
                <a:solidFill>
                  <a:schemeClr val="tx1"/>
                </a:solidFill>
              </a:rPr>
              <a:t>Vitaly</a:t>
            </a:r>
            <a:r>
              <a:rPr lang="en-US" sz="2800" dirty="0" smtClean="0">
                <a:ln>
                  <a:solidFill>
                    <a:srgbClr val="000000"/>
                  </a:solidFill>
                </a:ln>
                <a:solidFill>
                  <a:schemeClr val="tx1"/>
                </a:solidFill>
              </a:rPr>
              <a:t> Shmatikov</a:t>
            </a:r>
            <a:r>
              <a:rPr lang="en-US" sz="2800" baseline="30000" dirty="0" smtClean="0">
                <a:ln>
                  <a:solidFill>
                    <a:srgbClr val="000000"/>
                  </a:solidFill>
                </a:ln>
                <a:solidFill>
                  <a:schemeClr val="tx1"/>
                </a:solidFill>
              </a:rPr>
              <a:t>1</a:t>
            </a:r>
            <a:endParaRPr lang="en-US" sz="2800" dirty="0" smtClean="0">
              <a:ln>
                <a:solidFill>
                  <a:srgbClr val="000000"/>
                </a:solidFill>
              </a:ln>
              <a:solidFill>
                <a:schemeClr val="tx1"/>
              </a:solidFill>
            </a:endParaRPr>
          </a:p>
          <a:p>
            <a:r>
              <a:rPr lang="en-US" sz="2400" baseline="30000" dirty="0">
                <a:ln>
                  <a:solidFill>
                    <a:srgbClr val="000000"/>
                  </a:solidFill>
                </a:ln>
                <a:solidFill>
                  <a:schemeClr val="tx1"/>
                </a:solidFill>
              </a:rPr>
              <a:t>1</a:t>
            </a:r>
            <a:r>
              <a:rPr lang="en-US" sz="2600" dirty="0" smtClean="0">
                <a:solidFill>
                  <a:schemeClr val="tx1"/>
                </a:solidFill>
              </a:rPr>
              <a:t>University of Texas at Austin </a:t>
            </a:r>
          </a:p>
          <a:p>
            <a:r>
              <a:rPr lang="en-US" sz="2400" baseline="30000" dirty="0" smtClean="0">
                <a:ln>
                  <a:solidFill>
                    <a:srgbClr val="000000"/>
                  </a:solidFill>
                </a:ln>
                <a:solidFill>
                  <a:schemeClr val="tx1"/>
                </a:solidFill>
              </a:rPr>
              <a:t>2</a:t>
            </a:r>
            <a:r>
              <a:rPr lang="en-US" sz="2600" dirty="0" smtClean="0">
                <a:solidFill>
                  <a:schemeClr val="tx1"/>
                </a:solidFill>
              </a:rPr>
              <a:t>University of California at Davis</a:t>
            </a:r>
            <a:endParaRPr lang="en-US" sz="2600" dirty="0">
              <a:solidFill>
                <a:schemeClr val="tx1"/>
              </a:solidFill>
            </a:endParaRPr>
          </a:p>
        </p:txBody>
      </p:sp>
      <p:pic>
        <p:nvPicPr>
          <p:cNvPr id="4" name="Picture 3" descr="Screen Shot 2014-05-07 at 1.04.00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7821" y="142875"/>
            <a:ext cx="1534630" cy="251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4779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to generate test certificates?</a:t>
            </a:r>
            <a:endParaRPr lang="en-US" dirty="0"/>
          </a:p>
        </p:txBody>
      </p:sp>
      <p:pic>
        <p:nvPicPr>
          <p:cNvPr id="6" name="Picture 5" descr="Screen Shot 2014-05-07 at 1.02.48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3249" y="2181868"/>
            <a:ext cx="3903181" cy="354109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427819" y="1417638"/>
            <a:ext cx="4314046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FF0000"/>
                </a:solidFill>
              </a:rPr>
              <a:t>X.509 standards…ugh!</a:t>
            </a:r>
            <a:endParaRPr lang="en-US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44708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generate test certificates?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Requirements</a:t>
            </a:r>
          </a:p>
          <a:p>
            <a:pPr lvl="1"/>
            <a:r>
              <a:rPr lang="en-US" dirty="0" smtClean="0"/>
              <a:t>Must generate “semantically bad” certificates </a:t>
            </a:r>
          </a:p>
          <a:p>
            <a:pPr lvl="1"/>
            <a:r>
              <a:rPr lang="en-US" dirty="0" smtClean="0"/>
              <a:t>Should be syntactically correct, otherwise won’t exercise most of the cert validation code</a:t>
            </a:r>
          </a:p>
          <a:p>
            <a:pPr lvl="1"/>
            <a:r>
              <a:rPr lang="en-US" dirty="0" smtClean="0"/>
              <a:t>Must scale to millions of certs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Idea</a:t>
            </a:r>
          </a:p>
          <a:p>
            <a:pPr lvl="1"/>
            <a:r>
              <a:rPr lang="en-US" dirty="0" smtClean="0"/>
              <a:t>X.509 certs contain structured data, can we exploit that?  </a:t>
            </a:r>
            <a:endParaRPr lang="en-US" dirty="0"/>
          </a:p>
        </p:txBody>
      </p:sp>
      <p:pic>
        <p:nvPicPr>
          <p:cNvPr id="4" name="Picture 3" descr="idea_light_bulb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8632" y="4046228"/>
            <a:ext cx="569118" cy="807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8147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X.509 certificate structure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5813425" cy="46863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M</a:t>
            </a:r>
            <a:r>
              <a:rPr lang="en-US" dirty="0" smtClean="0"/>
              <a:t>ultilayered structured data</a:t>
            </a:r>
          </a:p>
          <a:p>
            <a:r>
              <a:rPr lang="en-US" u="sng" dirty="0" smtClean="0"/>
              <a:t>Syntactic constraints </a:t>
            </a:r>
            <a:r>
              <a:rPr lang="en-US" dirty="0" smtClean="0"/>
              <a:t>for each piece</a:t>
            </a:r>
          </a:p>
          <a:p>
            <a:pPr lvl="1"/>
            <a:r>
              <a:rPr lang="en-US" dirty="0" smtClean="0"/>
              <a:t>Ex: Version must be an integer</a:t>
            </a:r>
          </a:p>
          <a:p>
            <a:r>
              <a:rPr lang="en-US" u="sng" dirty="0" smtClean="0">
                <a:solidFill>
                  <a:srgbClr val="000000"/>
                </a:solidFill>
              </a:rPr>
              <a:t>Semantic</a:t>
            </a:r>
            <a:r>
              <a:rPr lang="en-US" u="sng" dirty="0" smtClean="0"/>
              <a:t> constraints </a:t>
            </a:r>
            <a:r>
              <a:rPr lang="en-US" dirty="0" smtClean="0"/>
              <a:t>for individual piece or across multiple pieces</a:t>
            </a:r>
          </a:p>
          <a:p>
            <a:pPr lvl="1"/>
            <a:r>
              <a:rPr lang="en-US" dirty="0" smtClean="0"/>
              <a:t>Ex: Version must be 0, 1, or 2</a:t>
            </a:r>
          </a:p>
          <a:p>
            <a:pPr lvl="1"/>
            <a:r>
              <a:rPr lang="en-US" dirty="0" smtClean="0"/>
              <a:t>Ex: if version!=2, extensions must be NULL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9350100"/>
              </p:ext>
            </p:extLst>
          </p:nvPr>
        </p:nvGraphicFramePr>
        <p:xfrm>
          <a:off x="6353175" y="1541463"/>
          <a:ext cx="2317750" cy="457200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2317750"/>
              </a:tblGrid>
              <a:tr h="386715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smtClean="0"/>
                        <a:t>Version</a:t>
                      </a:r>
                      <a:endParaRPr lang="en-US" sz="2000" b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Serial Number</a:t>
                      </a:r>
                      <a:endParaRPr 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Signature Algorithm Identifier</a:t>
                      </a:r>
                      <a:endParaRPr 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Issuer Name</a:t>
                      </a:r>
                      <a:endParaRPr 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Validity</a:t>
                      </a:r>
                      <a:r>
                        <a:rPr lang="en-US" sz="2000" baseline="0" dirty="0" smtClean="0"/>
                        <a:t> Period</a:t>
                      </a:r>
                      <a:endParaRPr 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Subject Name</a:t>
                      </a:r>
                      <a:endParaRPr 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Public Key</a:t>
                      </a:r>
                      <a:r>
                        <a:rPr lang="en-US" sz="2000" baseline="0" dirty="0" smtClean="0"/>
                        <a:t> Information</a:t>
                      </a:r>
                      <a:endParaRPr 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Issuer Unique ID</a:t>
                      </a:r>
                      <a:endParaRPr 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Subject Unique ID</a:t>
                      </a:r>
                      <a:endParaRPr 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Extensions</a:t>
                      </a:r>
                      <a:endParaRPr lang="en-US" sz="20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257581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generate test certificates?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 smtClean="0"/>
              <a:t>Create X.509 certs using randomly picked </a:t>
            </a:r>
            <a:r>
              <a:rPr lang="en-US" u="sng" dirty="0" smtClean="0"/>
              <a:t>syntactically valid </a:t>
            </a:r>
            <a:r>
              <a:rPr lang="en-US" dirty="0" smtClean="0"/>
              <a:t>pieces</a:t>
            </a:r>
          </a:p>
          <a:p>
            <a:endParaRPr lang="en-US" dirty="0" smtClean="0">
              <a:solidFill>
                <a:srgbClr val="FF0000"/>
              </a:solidFill>
            </a:endParaRPr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cxnSp>
        <p:nvCxnSpPr>
          <p:cNvPr id="8" name="Straight Arrow Connector 7"/>
          <p:cNvCxnSpPr/>
          <p:nvPr/>
        </p:nvCxnSpPr>
        <p:spPr>
          <a:xfrm flipH="1" flipV="1">
            <a:off x="3698876" y="2603501"/>
            <a:ext cx="206374" cy="36512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270249" y="2841625"/>
            <a:ext cx="528637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FF0000"/>
                </a:solidFill>
              </a:rPr>
              <a:t>Likely to violate some semantic constraints i.e. will generate “bad” test certs just as we wanted 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00074" y="4492277"/>
            <a:ext cx="795655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FF0000"/>
                </a:solidFill>
              </a:rPr>
              <a:t>Wait, but how can we generate a large set </a:t>
            </a:r>
          </a:p>
          <a:p>
            <a:pPr algn="ctr"/>
            <a:r>
              <a:rPr lang="en-US" sz="2800" dirty="0" smtClean="0">
                <a:solidFill>
                  <a:srgbClr val="FF0000"/>
                </a:solidFill>
              </a:rPr>
              <a:t>of such syntactically valid pieces without </a:t>
            </a:r>
          </a:p>
          <a:p>
            <a:pPr algn="ctr"/>
            <a:r>
              <a:rPr lang="en-US" sz="2800" dirty="0" smtClean="0">
                <a:solidFill>
                  <a:srgbClr val="FF0000"/>
                </a:solidFill>
              </a:rPr>
              <a:t>reading X.509 specs?  </a:t>
            </a:r>
            <a:endParaRPr 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67434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Scan the internet for certificates</a:t>
            </a:r>
            <a:endParaRPr lang="en-US" dirty="0"/>
          </a:p>
        </p:txBody>
      </p:sp>
      <p:pic>
        <p:nvPicPr>
          <p:cNvPr id="4" name="Picture 3" descr="Screen Shot 2014-05-07 at 1.03.10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973" y="2072641"/>
            <a:ext cx="7937095" cy="381335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47018" y="1401763"/>
            <a:ext cx="7827726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FF0000"/>
                </a:solidFill>
              </a:rPr>
              <a:t>Collect 243,246  X.509 server certificates</a:t>
            </a:r>
            <a:endParaRPr lang="en-US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85679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Extract syntactically valid pieces</a:t>
            </a:r>
            <a:endParaRPr lang="en-US" dirty="0"/>
          </a:p>
        </p:txBody>
      </p:sp>
      <p:pic>
        <p:nvPicPr>
          <p:cNvPr id="6" name="Picture 5" descr="Screen Shot 2014-05-07 at 1.03.24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36" y="2588666"/>
            <a:ext cx="7929635" cy="242783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57250" y="4831833"/>
            <a:ext cx="15874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00000"/>
                </a:solidFill>
              </a:rPr>
              <a:t>v</a:t>
            </a:r>
            <a:r>
              <a:rPr lang="en-US" sz="2400" dirty="0" smtClean="0">
                <a:solidFill>
                  <a:srgbClr val="000000"/>
                </a:solidFill>
              </a:rPr>
              <a:t>ersion from cert 1</a:t>
            </a:r>
            <a:endParaRPr lang="en-US" sz="2400" dirty="0">
              <a:solidFill>
                <a:srgbClr val="0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68375" y="1995625"/>
            <a:ext cx="28575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 smtClean="0"/>
              <a:t>keyUsage</a:t>
            </a:r>
            <a:r>
              <a:rPr lang="en-US" sz="2400" dirty="0" smtClean="0"/>
              <a:t> extension from cert3</a:t>
            </a:r>
            <a:endParaRPr lang="en-US" sz="2400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2222500" y="2826622"/>
            <a:ext cx="63500" cy="42775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3" idx="0"/>
          </p:cNvCxnSpPr>
          <p:nvPr/>
        </p:nvCxnSpPr>
        <p:spPr>
          <a:xfrm flipH="1" flipV="1">
            <a:off x="1444626" y="4460875"/>
            <a:ext cx="206374" cy="37095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384674" y="1715388"/>
            <a:ext cx="26955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 smtClean="0"/>
              <a:t>keyUsage</a:t>
            </a:r>
            <a:r>
              <a:rPr lang="en-US" sz="2400" dirty="0" smtClean="0"/>
              <a:t> extension from cert2</a:t>
            </a:r>
            <a:endParaRPr lang="en-US" sz="2400" dirty="0"/>
          </a:p>
        </p:txBody>
      </p:sp>
      <p:cxnSp>
        <p:nvCxnSpPr>
          <p:cNvPr id="14" name="Straight Arrow Connector 13"/>
          <p:cNvCxnSpPr>
            <a:stCxn id="13" idx="2"/>
          </p:cNvCxnSpPr>
          <p:nvPr/>
        </p:nvCxnSpPr>
        <p:spPr>
          <a:xfrm flipH="1">
            <a:off x="5270500" y="2546385"/>
            <a:ext cx="461962" cy="45399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5032375" y="4990582"/>
            <a:ext cx="28575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 smtClean="0"/>
              <a:t>ExtendedkeyUsage</a:t>
            </a:r>
            <a:r>
              <a:rPr lang="en-US" sz="2400" dirty="0" smtClean="0"/>
              <a:t> extension from cert4</a:t>
            </a:r>
            <a:endParaRPr lang="en-US" sz="2400" dirty="0"/>
          </a:p>
        </p:txBody>
      </p:sp>
      <p:cxnSp>
        <p:nvCxnSpPr>
          <p:cNvPr id="18" name="Straight Arrow Connector 17"/>
          <p:cNvCxnSpPr/>
          <p:nvPr/>
        </p:nvCxnSpPr>
        <p:spPr>
          <a:xfrm flipH="1" flipV="1">
            <a:off x="4384674" y="3778250"/>
            <a:ext cx="1758952" cy="123824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83324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24087" y="1525621"/>
            <a:ext cx="727446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FF0000"/>
                </a:solidFill>
              </a:rPr>
              <a:t>Generate 8 million </a:t>
            </a:r>
            <a:r>
              <a:rPr lang="en-US" sz="3200" dirty="0" err="1" smtClean="0">
                <a:solidFill>
                  <a:schemeClr val="tx2"/>
                </a:solidFill>
              </a:rPr>
              <a:t>frankencerts</a:t>
            </a:r>
            <a:r>
              <a:rPr lang="en-US" sz="3200" dirty="0" smtClean="0">
                <a:solidFill>
                  <a:srgbClr val="FF0000"/>
                </a:solidFill>
              </a:rPr>
              <a:t> from random combinations of certificate pieces</a:t>
            </a:r>
            <a:endParaRPr lang="en-US" sz="3200" dirty="0">
              <a:solidFill>
                <a:srgbClr val="FF0000"/>
              </a:solidFill>
            </a:endParaRPr>
          </a:p>
        </p:txBody>
      </p:sp>
      <p:pic>
        <p:nvPicPr>
          <p:cNvPr id="5" name="Picture 4" descr="Screen Shot 2014-05-07 at 1.04.00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5067" y="2726078"/>
            <a:ext cx="2018911" cy="3306649"/>
          </a:xfrm>
          <a:prstGeom prst="rect">
            <a:avLst/>
          </a:prstGeom>
        </p:spPr>
      </p:pic>
      <p:pic>
        <p:nvPicPr>
          <p:cNvPr id="8" name="Picture 7" descr="sea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2999" y="3993966"/>
            <a:ext cx="1306376" cy="1238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090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Interpret </a:t>
            </a:r>
            <a:r>
              <a:rPr lang="en-US" dirty="0" err="1" smtClean="0"/>
              <a:t>frankencert</a:t>
            </a:r>
            <a:r>
              <a:rPr lang="en-US" dirty="0" smtClean="0"/>
              <a:t> test 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Differential </a:t>
            </a:r>
            <a:r>
              <a:rPr lang="en-US" dirty="0">
                <a:solidFill>
                  <a:srgbClr val="FF0000"/>
                </a:solidFill>
              </a:rPr>
              <a:t>testing </a:t>
            </a:r>
            <a:r>
              <a:rPr lang="en-US" dirty="0"/>
              <a:t>of </a:t>
            </a:r>
            <a:r>
              <a:rPr lang="en-US" dirty="0" smtClean="0"/>
              <a:t>SSL/TLS implementations</a:t>
            </a:r>
          </a:p>
          <a:p>
            <a:endParaRPr lang="en-US" dirty="0"/>
          </a:p>
          <a:p>
            <a:r>
              <a:rPr lang="en-US" dirty="0" smtClean="0"/>
              <a:t>Multiple implementations of SSL/TLS should implement the same certificate validation logic</a:t>
            </a:r>
          </a:p>
          <a:p>
            <a:endParaRPr lang="en-US" dirty="0" smtClean="0"/>
          </a:p>
          <a:p>
            <a:r>
              <a:rPr lang="en-US" dirty="0" smtClean="0"/>
              <a:t>If a certificate is accepted by some and rejected by others, what does this mean?</a:t>
            </a:r>
          </a:p>
        </p:txBody>
      </p:sp>
    </p:spTree>
    <p:extLst>
      <p:ext uri="{BB962C8B-B14F-4D97-AF65-F5344CB8AC3E}">
        <p14:creationId xmlns:p14="http://schemas.microsoft.com/office/powerpoint/2010/main" val="25902115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Which one is rotten ? </a:t>
            </a:r>
            <a:endParaRPr lang="en-US" dirty="0"/>
          </a:p>
        </p:txBody>
      </p:sp>
      <p:pic>
        <p:nvPicPr>
          <p:cNvPr id="4" name="Content Placeholder 3" descr="Screen Shot 2014-05-07 at 1.04.28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433" r="-25433"/>
          <a:stretch>
            <a:fillRect/>
          </a:stretch>
        </p:blipFill>
        <p:spPr>
          <a:xfrm>
            <a:off x="1187450" y="1552576"/>
            <a:ext cx="6781800" cy="3729729"/>
          </a:xfrm>
        </p:spPr>
      </p:pic>
      <p:sp>
        <p:nvSpPr>
          <p:cNvPr id="3" name="TextBox 2"/>
          <p:cNvSpPr txBox="1"/>
          <p:nvPr/>
        </p:nvSpPr>
        <p:spPr>
          <a:xfrm>
            <a:off x="904875" y="5445125"/>
            <a:ext cx="749300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FF0000"/>
                </a:solidFill>
              </a:rPr>
              <a:t>No false positives though some instances might be </a:t>
            </a:r>
            <a:r>
              <a:rPr lang="en-US" sz="2800" dirty="0" smtClean="0">
                <a:solidFill>
                  <a:srgbClr val="FF0000"/>
                </a:solidFill>
              </a:rPr>
              <a:t>different interpretations of X.509</a:t>
            </a:r>
            <a:endParaRPr lang="en-US" sz="2800" dirty="0">
              <a:solidFill>
                <a:srgbClr val="FF0000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56113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results 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Tested 14 different SSL/TLS implementations</a:t>
            </a:r>
          </a:p>
          <a:p>
            <a:r>
              <a:rPr lang="en-US" dirty="0" smtClean="0"/>
              <a:t>208 discrepancies due to 15 root causes </a:t>
            </a:r>
          </a:p>
          <a:p>
            <a:r>
              <a:rPr lang="en-US" dirty="0" smtClean="0"/>
              <a:t>Multiple bugs </a:t>
            </a:r>
          </a:p>
          <a:p>
            <a:pPr lvl="1"/>
            <a:r>
              <a:rPr lang="en-US" dirty="0" smtClean="0"/>
              <a:t>Accepting fake and unauthorized intermediate Certificate </a:t>
            </a:r>
            <a:r>
              <a:rPr lang="en-US" dirty="0"/>
              <a:t>A</a:t>
            </a:r>
            <a:r>
              <a:rPr lang="en-US" dirty="0" smtClean="0"/>
              <a:t>uthorities (CAs)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Accepting certificates not authorized for use in SSL or not valid for server authentication</a:t>
            </a:r>
          </a:p>
          <a:p>
            <a:pPr lvl="1"/>
            <a:r>
              <a:rPr lang="en-US" dirty="0" smtClean="0"/>
              <a:t>Several other issues   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095875" y="3805307"/>
            <a:ext cx="35401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a</a:t>
            </a:r>
            <a:r>
              <a:rPr lang="en-US" sz="2400" dirty="0" smtClean="0">
                <a:solidFill>
                  <a:srgbClr val="FF0000"/>
                </a:solidFill>
              </a:rPr>
              <a:t>ttacker can impersonate any website!</a:t>
            </a:r>
            <a:endParaRPr lang="en-US" sz="2400" dirty="0">
              <a:solidFill>
                <a:srgbClr val="FF0000"/>
              </a:solidFill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4238625" y="3984625"/>
            <a:ext cx="1016000" cy="1754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841374" y="4588679"/>
            <a:ext cx="7794625" cy="127080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2185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Internet </a:t>
            </a:r>
            <a:r>
              <a:rPr lang="en-US" dirty="0"/>
              <a:t>s</a:t>
            </a:r>
            <a:r>
              <a:rPr lang="en-US" dirty="0" smtClean="0"/>
              <a:t>ecurity = SSL/TLS</a:t>
            </a:r>
            <a:endParaRPr lang="en-US" dirty="0"/>
          </a:p>
        </p:txBody>
      </p:sp>
      <p:pic>
        <p:nvPicPr>
          <p:cNvPr id="4" name="Content Placeholder 3" descr="effective-internet-marketing.jpe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187" r="-18187"/>
          <a:stretch>
            <a:fillRect/>
          </a:stretch>
        </p:blipFill>
        <p:spPr/>
      </p:pic>
      <p:pic>
        <p:nvPicPr>
          <p:cNvPr id="5" name="Picture 4" descr="ssl_lock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1139" y="1891462"/>
            <a:ext cx="3109726" cy="3109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9748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Some test </a:t>
            </a:r>
            <a:r>
              <a:rPr lang="en-US" dirty="0" smtClean="0"/>
              <a:t>results</a:t>
            </a:r>
            <a:endParaRPr lang="en-US" dirty="0"/>
          </a:p>
        </p:txBody>
      </p:sp>
      <p:pic>
        <p:nvPicPr>
          <p:cNvPr id="4" name="Content Placeholder 3" descr="table.tiff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324" r="-2324"/>
          <a:stretch/>
        </p:blipFill>
        <p:spPr>
          <a:xfrm>
            <a:off x="457200" y="1600200"/>
            <a:ext cx="8229600" cy="4733925"/>
          </a:xfrm>
        </p:spPr>
      </p:pic>
      <p:sp>
        <p:nvSpPr>
          <p:cNvPr id="5" name="Rectangle 4"/>
          <p:cNvSpPr/>
          <p:nvPr/>
        </p:nvSpPr>
        <p:spPr>
          <a:xfrm>
            <a:off x="4397375" y="2524125"/>
            <a:ext cx="539750" cy="206375"/>
          </a:xfrm>
          <a:prstGeom prst="rect">
            <a:avLst/>
          </a:prstGeom>
          <a:solidFill>
            <a:srgbClr val="FF0000">
              <a:alpha val="27000"/>
            </a:srgbClr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486399" y="2540000"/>
            <a:ext cx="657225" cy="206375"/>
          </a:xfrm>
          <a:prstGeom prst="rect">
            <a:avLst/>
          </a:prstGeom>
          <a:solidFill>
            <a:srgbClr val="FF0000">
              <a:alpha val="27000"/>
            </a:srgbClr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486399" y="2778125"/>
            <a:ext cx="657225" cy="206375"/>
          </a:xfrm>
          <a:prstGeom prst="rect">
            <a:avLst/>
          </a:prstGeom>
          <a:solidFill>
            <a:srgbClr val="FF0000">
              <a:alpha val="27000"/>
            </a:srgbClr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480049" y="3359150"/>
            <a:ext cx="657225" cy="466725"/>
          </a:xfrm>
          <a:prstGeom prst="rect">
            <a:avLst/>
          </a:prstGeom>
          <a:solidFill>
            <a:srgbClr val="FF0000">
              <a:alpha val="27000"/>
            </a:srgbClr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397376" y="3962400"/>
            <a:ext cx="539749" cy="244475"/>
          </a:xfrm>
          <a:prstGeom prst="rect">
            <a:avLst/>
          </a:prstGeom>
          <a:solidFill>
            <a:srgbClr val="FF0000">
              <a:alpha val="27000"/>
            </a:srgbClr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953000" y="3962400"/>
            <a:ext cx="539749" cy="244475"/>
          </a:xfrm>
          <a:prstGeom prst="rect">
            <a:avLst/>
          </a:prstGeom>
          <a:solidFill>
            <a:srgbClr val="FF0000">
              <a:alpha val="27000"/>
            </a:srgbClr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486399" y="3962400"/>
            <a:ext cx="650875" cy="244475"/>
          </a:xfrm>
          <a:prstGeom prst="rect">
            <a:avLst/>
          </a:prstGeom>
          <a:solidFill>
            <a:srgbClr val="FF0000">
              <a:alpha val="27000"/>
            </a:srgbClr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3803650" y="4205287"/>
            <a:ext cx="593725" cy="244475"/>
          </a:xfrm>
          <a:prstGeom prst="rect">
            <a:avLst/>
          </a:prstGeom>
          <a:solidFill>
            <a:srgbClr val="FF0000">
              <a:alpha val="27000"/>
            </a:srgbClr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5480049" y="4314824"/>
            <a:ext cx="663575" cy="150813"/>
          </a:xfrm>
          <a:prstGeom prst="rect">
            <a:avLst/>
          </a:prstGeom>
          <a:solidFill>
            <a:srgbClr val="FF0000">
              <a:alpha val="27000"/>
            </a:srgbClr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4394200" y="4435474"/>
            <a:ext cx="542926" cy="263526"/>
          </a:xfrm>
          <a:prstGeom prst="rect">
            <a:avLst/>
          </a:prstGeom>
          <a:solidFill>
            <a:srgbClr val="FF0000">
              <a:alpha val="27000"/>
            </a:srgbClr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4959350" y="4449762"/>
            <a:ext cx="542926" cy="242888"/>
          </a:xfrm>
          <a:prstGeom prst="rect">
            <a:avLst/>
          </a:prstGeom>
          <a:solidFill>
            <a:srgbClr val="FF0000">
              <a:alpha val="27000"/>
            </a:srgbClr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5492749" y="4454524"/>
            <a:ext cx="622302" cy="244476"/>
          </a:xfrm>
          <a:prstGeom prst="rect">
            <a:avLst/>
          </a:prstGeom>
          <a:solidFill>
            <a:srgbClr val="FF0000">
              <a:alpha val="27000"/>
            </a:srgbClr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5502274" y="4686299"/>
            <a:ext cx="622302" cy="244476"/>
          </a:xfrm>
          <a:prstGeom prst="rect">
            <a:avLst/>
          </a:prstGeom>
          <a:solidFill>
            <a:srgbClr val="FF0000">
              <a:alpha val="27000"/>
            </a:srgbClr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4924424" y="4711699"/>
            <a:ext cx="555625" cy="244476"/>
          </a:xfrm>
          <a:prstGeom prst="rect">
            <a:avLst/>
          </a:prstGeom>
          <a:solidFill>
            <a:srgbClr val="FF0000">
              <a:alpha val="27000"/>
            </a:srgbClr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4378324" y="4689474"/>
            <a:ext cx="555625" cy="244476"/>
          </a:xfrm>
          <a:prstGeom prst="rect">
            <a:avLst/>
          </a:prstGeom>
          <a:solidFill>
            <a:srgbClr val="FF0000">
              <a:alpha val="27000"/>
            </a:srgbClr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3816349" y="4683124"/>
            <a:ext cx="555625" cy="244476"/>
          </a:xfrm>
          <a:prstGeom prst="rect">
            <a:avLst/>
          </a:prstGeom>
          <a:solidFill>
            <a:srgbClr val="FF0000">
              <a:alpha val="27000"/>
            </a:srgbClr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3809999" y="4946649"/>
            <a:ext cx="587377" cy="263526"/>
          </a:xfrm>
          <a:prstGeom prst="rect">
            <a:avLst/>
          </a:prstGeom>
          <a:solidFill>
            <a:srgbClr val="FF0000">
              <a:alpha val="27000"/>
            </a:srgbClr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4391024" y="4940299"/>
            <a:ext cx="555625" cy="244476"/>
          </a:xfrm>
          <a:prstGeom prst="rect">
            <a:avLst/>
          </a:prstGeom>
          <a:solidFill>
            <a:srgbClr val="FF0000">
              <a:alpha val="27000"/>
            </a:srgbClr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4940299" y="4965699"/>
            <a:ext cx="555625" cy="244476"/>
          </a:xfrm>
          <a:prstGeom prst="rect">
            <a:avLst/>
          </a:prstGeom>
          <a:solidFill>
            <a:srgbClr val="FF0000">
              <a:alpha val="27000"/>
            </a:srgbClr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5480049" y="4927599"/>
            <a:ext cx="644525" cy="282576"/>
          </a:xfrm>
          <a:prstGeom prst="rect">
            <a:avLst/>
          </a:prstGeom>
          <a:solidFill>
            <a:srgbClr val="FF0000">
              <a:alpha val="27000"/>
            </a:srgbClr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4375149" y="5178424"/>
            <a:ext cx="587377" cy="263526"/>
          </a:xfrm>
          <a:prstGeom prst="rect">
            <a:avLst/>
          </a:prstGeom>
          <a:solidFill>
            <a:srgbClr val="FF0000">
              <a:alpha val="27000"/>
            </a:srgbClr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4956175" y="5187949"/>
            <a:ext cx="546102" cy="254001"/>
          </a:xfrm>
          <a:prstGeom prst="rect">
            <a:avLst/>
          </a:prstGeom>
          <a:solidFill>
            <a:srgbClr val="FF0000">
              <a:alpha val="27000"/>
            </a:srgbClr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5489575" y="5213349"/>
            <a:ext cx="625476" cy="228601"/>
          </a:xfrm>
          <a:prstGeom prst="rect">
            <a:avLst/>
          </a:prstGeom>
          <a:solidFill>
            <a:srgbClr val="FF0000">
              <a:alpha val="27000"/>
            </a:srgbClr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5483224" y="5699124"/>
            <a:ext cx="660399" cy="228601"/>
          </a:xfrm>
          <a:prstGeom prst="rect">
            <a:avLst/>
          </a:prstGeom>
          <a:solidFill>
            <a:srgbClr val="FF0000">
              <a:alpha val="27000"/>
            </a:srgbClr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4381500" y="5692774"/>
            <a:ext cx="581026" cy="234951"/>
          </a:xfrm>
          <a:prstGeom prst="rect">
            <a:avLst/>
          </a:prstGeom>
          <a:solidFill>
            <a:srgbClr val="FF0000">
              <a:alpha val="27000"/>
            </a:srgbClr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3557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1325" y="981075"/>
            <a:ext cx="8229600" cy="114617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400" dirty="0" smtClean="0"/>
              <a:t>Exhibits</a:t>
            </a:r>
            <a:endParaRPr lang="en-US" sz="4400" dirty="0"/>
          </a:p>
        </p:txBody>
      </p:sp>
      <p:pic>
        <p:nvPicPr>
          <p:cNvPr id="2" name="Picture 1" descr="skeleton-in-closet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3000" y="2220595"/>
            <a:ext cx="4117757" cy="3891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7723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Version 1 CA certificates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16001" y="2235201"/>
            <a:ext cx="7397750" cy="2209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i="1" dirty="0" smtClean="0">
                <a:solidFill>
                  <a:srgbClr val="000090"/>
                </a:solidFill>
              </a:rPr>
              <a:t>If </a:t>
            </a:r>
            <a:r>
              <a:rPr lang="en-US" i="1" dirty="0">
                <a:solidFill>
                  <a:srgbClr val="000090"/>
                </a:solidFill>
              </a:rPr>
              <a:t>an SSL/</a:t>
            </a:r>
            <a:r>
              <a:rPr lang="en-US" i="1" dirty="0" smtClean="0">
                <a:solidFill>
                  <a:srgbClr val="000090"/>
                </a:solidFill>
              </a:rPr>
              <a:t>TLS implementation </a:t>
            </a:r>
            <a:r>
              <a:rPr lang="en-US" i="1" dirty="0">
                <a:solidFill>
                  <a:srgbClr val="000090"/>
                </a:solidFill>
              </a:rPr>
              <a:t>encounters a version 1 (v1) CA certiﬁcate </a:t>
            </a:r>
            <a:r>
              <a:rPr lang="en-US" i="1" dirty="0" smtClean="0">
                <a:solidFill>
                  <a:srgbClr val="000090"/>
                </a:solidFill>
              </a:rPr>
              <a:t>that cannot </a:t>
            </a:r>
            <a:r>
              <a:rPr lang="en-US" i="1" dirty="0">
                <a:solidFill>
                  <a:srgbClr val="000090"/>
                </a:solidFill>
              </a:rPr>
              <a:t>be validated out of band, it must reject </a:t>
            </a:r>
            <a:r>
              <a:rPr lang="en-US" i="1" dirty="0" smtClean="0">
                <a:solidFill>
                  <a:srgbClr val="000090"/>
                </a:solidFill>
              </a:rPr>
              <a:t>it</a:t>
            </a:r>
          </a:p>
          <a:p>
            <a:pPr marL="0" indent="0" algn="r">
              <a:buNone/>
            </a:pPr>
            <a:r>
              <a:rPr lang="en-US" sz="2400" dirty="0"/>
              <a:t> </a:t>
            </a:r>
            <a:r>
              <a:rPr lang="en-US" sz="2400" dirty="0" smtClean="0"/>
              <a:t>                               RFC 5280 Section 6.1.4</a:t>
            </a:r>
            <a:r>
              <a:rPr lang="en-US" sz="2400" dirty="0"/>
              <a:t>(k</a:t>
            </a:r>
            <a:r>
              <a:rPr lang="en-US" sz="2400" dirty="0" smtClean="0"/>
              <a:t>)</a:t>
            </a:r>
            <a:endParaRPr 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1555750" y="4603750"/>
            <a:ext cx="5953125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v</a:t>
            </a:r>
            <a:r>
              <a:rPr lang="en-US" sz="2400" dirty="0" smtClean="0">
                <a:solidFill>
                  <a:srgbClr val="FF0000"/>
                </a:solidFill>
              </a:rPr>
              <a:t>1 CA certs do not support the CA bit: anybody with a valid v1 certificate can pretend to be a CA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85760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Exhibit 1: </a:t>
            </a:r>
            <a:r>
              <a:rPr lang="en-US" dirty="0" err="1" smtClean="0"/>
              <a:t>GnuTLS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3250" y="1600200"/>
            <a:ext cx="8083550" cy="4765675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 smtClean="0"/>
              <a:t>   /</a:t>
            </a:r>
            <a:r>
              <a:rPr lang="en-US" dirty="0"/>
              <a:t>* </a:t>
            </a:r>
            <a:r>
              <a:rPr lang="en-US" dirty="0" smtClean="0"/>
              <a:t>Disable </a:t>
            </a:r>
            <a:r>
              <a:rPr lang="en-US" dirty="0"/>
              <a:t>V1 CA </a:t>
            </a:r>
            <a:r>
              <a:rPr lang="en-US" dirty="0" smtClean="0"/>
              <a:t>flag to prevent </a:t>
            </a:r>
            <a:r>
              <a:rPr lang="en-US" dirty="0"/>
              <a:t>version </a:t>
            </a:r>
            <a:r>
              <a:rPr lang="en-US" dirty="0" smtClean="0"/>
              <a:t>1 certificates in a supplied </a:t>
            </a:r>
            <a:r>
              <a:rPr lang="en-US" dirty="0"/>
              <a:t>chain</a:t>
            </a:r>
            <a:r>
              <a:rPr lang="en-US" dirty="0" smtClean="0"/>
              <a:t>. */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flags </a:t>
            </a:r>
            <a:r>
              <a:rPr lang="en-US" dirty="0"/>
              <a:t>&amp;= ˜(</a:t>
            </a:r>
            <a:r>
              <a:rPr lang="en-US" dirty="0">
                <a:solidFill>
                  <a:srgbClr val="FF0000"/>
                </a:solidFill>
              </a:rPr>
              <a:t>GNUTLS_VERIFY_ALLOW_X509_V1_CA_CRT</a:t>
            </a:r>
            <a:r>
              <a:rPr lang="en-US" dirty="0"/>
              <a:t>);</a:t>
            </a:r>
          </a:p>
          <a:p>
            <a:pPr marL="0" indent="0">
              <a:buNone/>
            </a:pPr>
            <a:r>
              <a:rPr lang="en-US" dirty="0" smtClean="0"/>
              <a:t>   ret </a:t>
            </a:r>
            <a:r>
              <a:rPr lang="en-US" dirty="0"/>
              <a:t>= _gnutls_verify_certificate2 </a:t>
            </a:r>
            <a:r>
              <a:rPr lang="en-US" dirty="0" smtClean="0"/>
              <a:t>(flags,..))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 smtClean="0"/>
              <a:t>int</a:t>
            </a:r>
            <a:r>
              <a:rPr lang="en-US" dirty="0" smtClean="0"/>
              <a:t> </a:t>
            </a:r>
            <a:r>
              <a:rPr lang="en-US" dirty="0"/>
              <a:t>_gnutls_verify_certificate2</a:t>
            </a:r>
            <a:r>
              <a:rPr lang="en-US" dirty="0" smtClean="0"/>
              <a:t>(flags, .</a:t>
            </a:r>
            <a:r>
              <a:rPr lang="en-US" dirty="0"/>
              <a:t>.)</a:t>
            </a:r>
          </a:p>
          <a:p>
            <a:pPr marL="0" indent="0">
              <a:buNone/>
            </a:pPr>
            <a:r>
              <a:rPr lang="en-US" dirty="0" smtClean="0"/>
              <a:t>{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if </a:t>
            </a:r>
            <a:r>
              <a:rPr lang="en-US" dirty="0"/>
              <a:t>(!(flags &amp; GNUTLS_VERIFY_DISABLE_CA_SIGN) &amp;&amp;</a:t>
            </a:r>
          </a:p>
          <a:p>
            <a:pPr marL="0" indent="0">
              <a:buNone/>
            </a:pPr>
            <a:r>
              <a:rPr lang="en-US" dirty="0" smtClean="0"/>
              <a:t>         (</a:t>
            </a:r>
            <a:r>
              <a:rPr lang="en-US" dirty="0"/>
              <a:t>(flags </a:t>
            </a:r>
            <a:r>
              <a:rPr lang="en-US" dirty="0" smtClean="0"/>
              <a:t>&amp;</a:t>
            </a:r>
            <a:r>
              <a:rPr lang="en-US" dirty="0" smtClean="0">
                <a:solidFill>
                  <a:srgbClr val="FF0000"/>
                </a:solidFill>
              </a:rPr>
              <a:t>GNUTLS_VERIFY_DO_NOT_ALLOW_X509_V1_CA_CRT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 smtClean="0"/>
              <a:t>           |</a:t>
            </a:r>
            <a:r>
              <a:rPr lang="en-US" dirty="0"/>
              <a:t>| </a:t>
            </a:r>
            <a:r>
              <a:rPr lang="en-US" dirty="0" err="1"/>
              <a:t>issuer_version</a:t>
            </a:r>
            <a:r>
              <a:rPr lang="en-US" dirty="0"/>
              <a:t> != 1))</a:t>
            </a:r>
          </a:p>
          <a:p>
            <a:pPr marL="0" indent="0">
              <a:buNone/>
            </a:pPr>
            <a:r>
              <a:rPr lang="en-US" dirty="0" smtClean="0"/>
              <a:t>   {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/*check the CA bit */</a:t>
            </a:r>
          </a:p>
          <a:p>
            <a:pPr marL="0" indent="0">
              <a:buNone/>
            </a:pPr>
            <a:r>
              <a:rPr lang="en-US" dirty="0" smtClean="0"/>
              <a:t>   }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</p:txBody>
      </p:sp>
      <p:sp>
        <p:nvSpPr>
          <p:cNvPr id="4" name="Rectangle 3"/>
          <p:cNvSpPr/>
          <p:nvPr/>
        </p:nvSpPr>
        <p:spPr>
          <a:xfrm>
            <a:off x="457200" y="3190875"/>
            <a:ext cx="8115300" cy="3175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4339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Exhibit 2: Google Chrome</a:t>
            </a:r>
            <a:endParaRPr lang="en-US" dirty="0"/>
          </a:p>
        </p:txBody>
      </p:sp>
      <p:pic>
        <p:nvPicPr>
          <p:cNvPr id="4" name="Picture 3" descr="screenshot1_ms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341" y="1929579"/>
            <a:ext cx="7731669" cy="333698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886226" y="5340742"/>
            <a:ext cx="5210469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FF0000"/>
                </a:solidFill>
              </a:rPr>
              <a:t>OK to click through?</a:t>
            </a:r>
            <a:endParaRPr lang="en-US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65354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Exhibit 2: Google Chrome</a:t>
            </a:r>
            <a:endParaRPr lang="en-US" dirty="0"/>
          </a:p>
        </p:txBody>
      </p:sp>
      <p:pic>
        <p:nvPicPr>
          <p:cNvPr id="4" name="Picture 3" descr="screenshot1_ms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341" y="1929579"/>
            <a:ext cx="7731669" cy="3336983"/>
          </a:xfrm>
          <a:prstGeom prst="rect">
            <a:avLst/>
          </a:prstGeom>
        </p:spPr>
      </p:pic>
      <p:pic>
        <p:nvPicPr>
          <p:cNvPr id="3" name="Picture 2" descr="screenshot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0163" y="1984139"/>
            <a:ext cx="3622435" cy="3282423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6" name="Oval 5"/>
          <p:cNvSpPr/>
          <p:nvPr/>
        </p:nvSpPr>
        <p:spPr>
          <a:xfrm>
            <a:off x="4016376" y="3730625"/>
            <a:ext cx="952500" cy="285750"/>
          </a:xfrm>
          <a:prstGeom prst="ellipse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4953001" y="3660487"/>
            <a:ext cx="1333500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u</a:t>
            </a:r>
            <a:r>
              <a:rPr lang="en-US" sz="1600" dirty="0" smtClean="0">
                <a:solidFill>
                  <a:srgbClr val="FF0000"/>
                </a:solidFill>
              </a:rPr>
              <a:t>ntrusted CA</a:t>
            </a:r>
            <a:endParaRPr lang="en-US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07298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Exhibit 2: underlying cause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Chrome uses a modified version of NSS for SSL certificate validation </a:t>
            </a:r>
          </a:p>
          <a:p>
            <a:r>
              <a:rPr lang="en-US" dirty="0" smtClean="0"/>
              <a:t>If a certificate is issued by a untrusted CA and  is expired, the validation code only returns the expired error</a:t>
            </a:r>
          </a:p>
          <a:p>
            <a:r>
              <a:rPr lang="en-US" dirty="0"/>
              <a:t>Firefox </a:t>
            </a:r>
            <a:r>
              <a:rPr lang="en-US" dirty="0" smtClean="0"/>
              <a:t>uses a glue layer </a:t>
            </a:r>
            <a:r>
              <a:rPr lang="en-US" dirty="0"/>
              <a:t>called Personal Security Manager (PSM</a:t>
            </a:r>
            <a:r>
              <a:rPr lang="en-US" dirty="0" smtClean="0"/>
              <a:t>) over NSS and thus is not affected</a:t>
            </a:r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4188279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48588"/>
            <a:ext cx="8229600" cy="1143000"/>
          </a:xfrm>
        </p:spPr>
        <p:txBody>
          <a:bodyPr>
            <a:noAutofit/>
          </a:bodyPr>
          <a:lstStyle/>
          <a:p>
            <a:r>
              <a:rPr lang="en-US" dirty="0"/>
              <a:t>Check the paper for more </a:t>
            </a:r>
            <a:r>
              <a:rPr lang="en-US" dirty="0" smtClean="0"/>
              <a:t>such goodies</a:t>
            </a:r>
            <a:r>
              <a:rPr lang="en-US" dirty="0"/>
              <a:t>!!</a:t>
            </a:r>
            <a:br>
              <a:rPr lang="en-US" dirty="0"/>
            </a:br>
            <a:endParaRPr lang="en-US" dirty="0"/>
          </a:p>
        </p:txBody>
      </p:sp>
      <p:pic>
        <p:nvPicPr>
          <p:cNvPr id="6" name="Picture 5" descr="cookies-cartoon-food-donuts-muffins-baskets-top-199548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6507" y="1772298"/>
            <a:ext cx="6506396" cy="3658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8140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1805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Differential testing with </a:t>
            </a:r>
            <a:r>
              <a:rPr lang="en-US" dirty="0" err="1"/>
              <a:t>f</a:t>
            </a:r>
            <a:r>
              <a:rPr lang="en-US" dirty="0" err="1" smtClean="0"/>
              <a:t>rankencerts</a:t>
            </a:r>
            <a:r>
              <a:rPr lang="en-US" dirty="0" smtClean="0"/>
              <a:t> is an effective technique for finding flaws in SSL/TLS implementations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/>
              <a:t>Start integrating </a:t>
            </a:r>
            <a:r>
              <a:rPr lang="en-US" dirty="0" err="1"/>
              <a:t>frankencerts</a:t>
            </a:r>
            <a:r>
              <a:rPr lang="en-US" dirty="0"/>
              <a:t> with the test harness of your </a:t>
            </a:r>
            <a:r>
              <a:rPr lang="en-US" dirty="0" smtClean="0"/>
              <a:t>SSL/TLS </a:t>
            </a:r>
            <a:r>
              <a:rPr lang="en-US" dirty="0"/>
              <a:t>implementation</a:t>
            </a:r>
            <a:r>
              <a:rPr lang="en-US" dirty="0" smtClean="0"/>
              <a:t>. The code is available at:                                                        </a:t>
            </a:r>
            <a:r>
              <a:rPr lang="en-US" dirty="0" smtClean="0">
                <a:solidFill>
                  <a:schemeClr val="tx2"/>
                </a:solidFill>
                <a:hlinkClick r:id="rId2"/>
              </a:rPr>
              <a:t>https</a:t>
            </a:r>
            <a:r>
              <a:rPr lang="en-US" dirty="0">
                <a:solidFill>
                  <a:schemeClr val="tx2"/>
                </a:solidFill>
                <a:hlinkClick r:id="rId2"/>
              </a:rPr>
              <a:t>://github.com/sumanj/</a:t>
            </a:r>
            <a:r>
              <a:rPr lang="en-US" dirty="0" smtClean="0">
                <a:solidFill>
                  <a:schemeClr val="tx2"/>
                </a:solidFill>
                <a:hlinkClick r:id="rId2"/>
              </a:rPr>
              <a:t>frankencert</a:t>
            </a:r>
            <a:r>
              <a:rPr lang="en-US" dirty="0" smtClean="0">
                <a:solidFill>
                  <a:schemeClr val="tx2"/>
                </a:solidFill>
              </a:rPr>
              <a:t> </a:t>
            </a:r>
          </a:p>
          <a:p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4" name="Picture 3" descr="Uncle-Sam-180x180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1875" y="2476500"/>
            <a:ext cx="2127250" cy="200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8524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2988" y="2810889"/>
            <a:ext cx="7752835" cy="229756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400" dirty="0"/>
              <a:t>Backup Slides</a:t>
            </a:r>
          </a:p>
        </p:txBody>
      </p:sp>
    </p:spTree>
    <p:extLst>
      <p:ext uri="{BB962C8B-B14F-4D97-AF65-F5344CB8AC3E}">
        <p14:creationId xmlns:p14="http://schemas.microsoft.com/office/powerpoint/2010/main" val="7880703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SSL/TLS security </a:t>
            </a:r>
            <a:r>
              <a:rPr lang="en-US" dirty="0"/>
              <a:t>o</a:t>
            </a:r>
            <a:r>
              <a:rPr lang="en-US" dirty="0" smtClean="0"/>
              <a:t>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</a:t>
            </a:r>
            <a:r>
              <a:rPr lang="en-US" dirty="0" smtClean="0"/>
              <a:t>nd</a:t>
            </a:r>
            <a:r>
              <a:rPr lang="en-US" dirty="0"/>
              <a:t>-to-end security even if the network is </a:t>
            </a:r>
            <a:r>
              <a:rPr lang="en-US" dirty="0" smtClean="0"/>
              <a:t>insecure</a:t>
            </a:r>
          </a:p>
          <a:p>
            <a:pPr lvl="1"/>
            <a:r>
              <a:rPr lang="en-US" dirty="0" smtClean="0"/>
              <a:t>Authentication  </a:t>
            </a:r>
            <a:r>
              <a:rPr lang="en-US" b="1" dirty="0" smtClean="0">
                <a:solidFill>
                  <a:srgbClr val="FF0000"/>
                </a:solidFill>
              </a:rPr>
              <a:t>= certificate validation!!</a:t>
            </a:r>
          </a:p>
          <a:p>
            <a:pPr lvl="1"/>
            <a:r>
              <a:rPr lang="en-US" dirty="0" smtClean="0"/>
              <a:t>Confidentiality</a:t>
            </a:r>
          </a:p>
          <a:p>
            <a:pPr lvl="1"/>
            <a:r>
              <a:rPr lang="en-US" dirty="0" smtClean="0"/>
              <a:t>Integrity</a:t>
            </a:r>
          </a:p>
          <a:p>
            <a:endParaRPr lang="en-US" dirty="0"/>
          </a:p>
        </p:txBody>
      </p:sp>
      <p:pic>
        <p:nvPicPr>
          <p:cNvPr id="4" name="Picture 3" descr="Security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0564" y="3799659"/>
            <a:ext cx="1308116" cy="1308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1917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Frankencert</a:t>
            </a:r>
            <a:r>
              <a:rPr lang="en-US" dirty="0" smtClean="0"/>
              <a:t> 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7956550" cy="4525963"/>
          </a:xfrm>
        </p:spPr>
        <p:txBody>
          <a:bodyPr>
            <a:normAutofit/>
          </a:bodyPr>
          <a:lstStyle/>
          <a:p>
            <a:r>
              <a:rPr lang="en-US" dirty="0" err="1" smtClean="0"/>
              <a:t>Frankencerts</a:t>
            </a:r>
            <a:r>
              <a:rPr lang="en-US" dirty="0" smtClean="0"/>
              <a:t> are random, yet syntactically correct X.509 certificates with …</a:t>
            </a:r>
          </a:p>
          <a:p>
            <a:pPr lvl="1"/>
            <a:r>
              <a:rPr lang="en-US" dirty="0" smtClean="0"/>
              <a:t>Unusual extensions</a:t>
            </a:r>
          </a:p>
          <a:p>
            <a:pPr lvl="1"/>
            <a:r>
              <a:rPr lang="en-US" dirty="0" smtClean="0"/>
              <a:t>Rare and malformed values for                         these extensions</a:t>
            </a:r>
          </a:p>
          <a:p>
            <a:pPr lvl="1"/>
            <a:r>
              <a:rPr lang="en-US" dirty="0" smtClean="0"/>
              <a:t>Strange key usage constraints</a:t>
            </a:r>
          </a:p>
          <a:p>
            <a:pPr lvl="1"/>
            <a:r>
              <a:rPr lang="en-US" dirty="0" smtClean="0"/>
              <a:t>Rare combination of extensions </a:t>
            </a:r>
          </a:p>
          <a:p>
            <a:pPr lvl="1"/>
            <a:r>
              <a:rPr lang="en-US" dirty="0" smtClean="0"/>
              <a:t>... and many other unusual features</a:t>
            </a:r>
            <a:endParaRPr lang="en-US" dirty="0"/>
          </a:p>
        </p:txBody>
      </p:sp>
      <p:pic>
        <p:nvPicPr>
          <p:cNvPr id="4" name="Picture 3" descr="Screen Shot 2014-05-07 at 1.04.00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6067" y="2313329"/>
            <a:ext cx="1844305" cy="3020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744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Mutate a few pieces randomly</a:t>
            </a:r>
            <a:endParaRPr lang="en-US" dirty="0"/>
          </a:p>
        </p:txBody>
      </p:sp>
      <p:pic>
        <p:nvPicPr>
          <p:cNvPr id="6" name="Picture 5" descr="4250497693_352c1b8cbd_z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3000" y="2159000"/>
            <a:ext cx="4254500" cy="3190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2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Exhibit 2: </a:t>
            </a:r>
            <a:r>
              <a:rPr lang="en-US" dirty="0" err="1" smtClean="0"/>
              <a:t>MatrixSSL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825" y="1854200"/>
            <a:ext cx="7639050" cy="35909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/* Certificate authority constraint only available </a:t>
            </a:r>
            <a:r>
              <a:rPr lang="en-US" sz="2800" dirty="0" smtClean="0"/>
              <a:t>in version </a:t>
            </a:r>
            <a:r>
              <a:rPr lang="en-US" sz="2800" dirty="0"/>
              <a:t>3 certs */</a:t>
            </a:r>
          </a:p>
          <a:p>
            <a:pPr marL="0" indent="0">
              <a:buNone/>
            </a:pPr>
            <a:r>
              <a:rPr lang="en-US" sz="2800" dirty="0" smtClean="0"/>
              <a:t>if </a:t>
            </a:r>
            <a:r>
              <a:rPr lang="en-US" sz="2800" dirty="0"/>
              <a:t>((</a:t>
            </a:r>
            <a:r>
              <a:rPr lang="en-US" sz="2800" dirty="0" err="1">
                <a:solidFill>
                  <a:srgbClr val="FF0000"/>
                </a:solidFill>
              </a:rPr>
              <a:t>ic</a:t>
            </a:r>
            <a:r>
              <a:rPr lang="en-US" sz="2800" dirty="0">
                <a:solidFill>
                  <a:srgbClr val="FF0000"/>
                </a:solidFill>
              </a:rPr>
              <a:t>-&gt;version &gt; 1</a:t>
            </a:r>
            <a:r>
              <a:rPr lang="en-US" sz="2800" dirty="0"/>
              <a:t>) &amp;&amp; (</a:t>
            </a:r>
            <a:r>
              <a:rPr lang="en-US" sz="2800" dirty="0" err="1"/>
              <a:t>ic</a:t>
            </a:r>
            <a:r>
              <a:rPr lang="en-US" sz="2800" dirty="0"/>
              <a:t>-&gt;</a:t>
            </a:r>
            <a:r>
              <a:rPr lang="en-US" sz="2800" dirty="0" err="1"/>
              <a:t>extensions.bc.ca</a:t>
            </a:r>
            <a:r>
              <a:rPr lang="en-US" sz="2800" dirty="0"/>
              <a:t>&lt;= 0)) {</a:t>
            </a:r>
          </a:p>
          <a:p>
            <a:pPr marL="0" indent="0">
              <a:buNone/>
            </a:pPr>
            <a:r>
              <a:rPr lang="en-US" sz="2800" dirty="0" smtClean="0"/>
              <a:t>   </a:t>
            </a:r>
            <a:r>
              <a:rPr lang="en-US" sz="2800" dirty="0" err="1" smtClean="0"/>
              <a:t>psTraceCrypto</a:t>
            </a:r>
            <a:r>
              <a:rPr lang="en-US" sz="2800" dirty="0" smtClean="0"/>
              <a:t>(“no CA permissions\n");</a:t>
            </a:r>
          </a:p>
          <a:p>
            <a:pPr marL="0" indent="0">
              <a:buNone/>
            </a:pPr>
            <a:r>
              <a:rPr lang="en-US" sz="2800" dirty="0" smtClean="0"/>
              <a:t>   </a:t>
            </a:r>
            <a:r>
              <a:rPr lang="en-US" sz="2800" dirty="0" err="1" smtClean="0"/>
              <a:t>sc</a:t>
            </a:r>
            <a:r>
              <a:rPr lang="en-US" sz="2800" dirty="0" smtClean="0"/>
              <a:t>-&gt;</a:t>
            </a:r>
            <a:r>
              <a:rPr lang="en-US" sz="2800" dirty="0" err="1" smtClean="0"/>
              <a:t>authStatus</a:t>
            </a:r>
            <a:r>
              <a:rPr lang="en-US" sz="2800" dirty="0" smtClean="0"/>
              <a:t> = PS_CERT_AUTH_FAIL_BC;</a:t>
            </a:r>
          </a:p>
          <a:p>
            <a:pPr marL="0" indent="0">
              <a:buNone/>
            </a:pPr>
            <a:r>
              <a:rPr lang="en-US" sz="2800" dirty="0" smtClean="0"/>
              <a:t>   return </a:t>
            </a:r>
            <a:r>
              <a:rPr lang="en-US" sz="2800" dirty="0"/>
              <a:t>PS_CERT_AUTH_FAIL_BC</a:t>
            </a:r>
            <a:r>
              <a:rPr lang="en-US" sz="2800" dirty="0" smtClean="0"/>
              <a:t>;</a:t>
            </a:r>
          </a:p>
          <a:p>
            <a:pPr marL="0" indent="0">
              <a:buNone/>
            </a:pPr>
            <a:r>
              <a:rPr lang="en-US" sz="28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011803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Certificate validation in SSL/TLS implementations</a:t>
            </a:r>
            <a:endParaRPr lang="en-US" dirty="0"/>
          </a:p>
        </p:txBody>
      </p:sp>
      <p:pic>
        <p:nvPicPr>
          <p:cNvPr id="4" name="Picture 3" descr="Screen Shot 2014-05-07 at 9.33.0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6691" y="1739624"/>
            <a:ext cx="6575701" cy="4706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6682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How to check if implementations are correct?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269937" y="2296894"/>
            <a:ext cx="6573781" cy="206210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3200" dirty="0" err="1">
                <a:latin typeface="Comic Sans MS"/>
                <a:cs typeface="Comic Sans MS"/>
              </a:rPr>
              <a:t>b</a:t>
            </a:r>
            <a:r>
              <a:rPr lang="en-US" sz="3200" dirty="0" err="1" smtClean="0">
                <a:latin typeface="Comic Sans MS"/>
                <a:cs typeface="Comic Sans MS"/>
              </a:rPr>
              <a:t>ool</a:t>
            </a:r>
            <a:r>
              <a:rPr lang="en-US" sz="3200" dirty="0" smtClean="0">
                <a:latin typeface="Comic Sans MS"/>
                <a:cs typeface="Comic Sans MS"/>
              </a:rPr>
              <a:t> </a:t>
            </a:r>
            <a:r>
              <a:rPr lang="en-US" sz="3200" dirty="0" err="1" smtClean="0">
                <a:latin typeface="Comic Sans MS"/>
                <a:cs typeface="Comic Sans MS"/>
              </a:rPr>
              <a:t>is_cert_valid</a:t>
            </a:r>
            <a:r>
              <a:rPr lang="en-US" sz="3200" dirty="0" smtClean="0">
                <a:latin typeface="Comic Sans MS"/>
                <a:cs typeface="Comic Sans MS"/>
              </a:rPr>
              <a:t> (</a:t>
            </a:r>
            <a:r>
              <a:rPr lang="en-US" sz="3200" dirty="0" err="1" smtClean="0">
                <a:latin typeface="Comic Sans MS"/>
                <a:cs typeface="Comic Sans MS"/>
              </a:rPr>
              <a:t>cert_t</a:t>
            </a:r>
            <a:r>
              <a:rPr lang="en-US" sz="3200" dirty="0" smtClean="0">
                <a:latin typeface="Comic Sans MS"/>
                <a:cs typeface="Comic Sans MS"/>
              </a:rPr>
              <a:t> *cert)</a:t>
            </a:r>
          </a:p>
          <a:p>
            <a:r>
              <a:rPr lang="en-US" sz="3200" dirty="0" smtClean="0">
                <a:latin typeface="Comic Sans MS"/>
                <a:cs typeface="Comic Sans MS"/>
              </a:rPr>
              <a:t>{</a:t>
            </a:r>
          </a:p>
          <a:p>
            <a:r>
              <a:rPr lang="en-US" sz="3200" dirty="0" smtClean="0">
                <a:latin typeface="Comic Sans MS"/>
                <a:cs typeface="Comic Sans MS"/>
              </a:rPr>
              <a:t>	return true; </a:t>
            </a:r>
            <a:endParaRPr lang="en-US" sz="3200" dirty="0">
              <a:latin typeface="Comic Sans MS"/>
              <a:cs typeface="Comic Sans MS"/>
            </a:endParaRPr>
          </a:p>
          <a:p>
            <a:r>
              <a:rPr lang="en-US" sz="3200" dirty="0" smtClean="0">
                <a:latin typeface="Comic Sans MS"/>
                <a:cs typeface="Comic Sans MS"/>
              </a:rPr>
              <a:t>}</a:t>
            </a:r>
            <a:endParaRPr lang="en-US" sz="3200" dirty="0">
              <a:latin typeface="Comic Sans MS"/>
              <a:cs typeface="Comic Sans M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20750" y="5127625"/>
            <a:ext cx="70340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FF0000"/>
                </a:solidFill>
              </a:rPr>
              <a:t>How do people test SSL/TLS implementations?</a:t>
            </a:r>
            <a:endParaRPr 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05624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Current state of</a:t>
            </a:r>
            <a:r>
              <a:rPr lang="en-US" dirty="0"/>
              <a:t> </a:t>
            </a:r>
            <a:r>
              <a:rPr lang="en-US" dirty="0" smtClean="0"/>
              <a:t>the</a:t>
            </a:r>
            <a:r>
              <a:rPr lang="en-US" dirty="0"/>
              <a:t> </a:t>
            </a:r>
            <a:r>
              <a:rPr lang="en-US" dirty="0" smtClean="0"/>
              <a:t>art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47307564"/>
              </p:ext>
            </p:extLst>
          </p:nvPr>
        </p:nvGraphicFramePr>
        <p:xfrm>
          <a:off x="1337641" y="1610698"/>
          <a:ext cx="6506086" cy="408837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53043"/>
                <a:gridCol w="3253043"/>
              </a:tblGrid>
              <a:tr h="602372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/>
                        <a:t>Implementation</a:t>
                      </a:r>
                      <a:endParaRPr lang="en-US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/>
                        <a:t>Test certificate count</a:t>
                      </a:r>
                      <a:endParaRPr lang="en-US" sz="2800" b="1" dirty="0"/>
                    </a:p>
                  </a:txBody>
                  <a:tcPr/>
                </a:tc>
              </a:tr>
              <a:tr h="526792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NSS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54</a:t>
                      </a:r>
                      <a:endParaRPr lang="en-US" sz="2800" dirty="0"/>
                    </a:p>
                  </a:txBody>
                  <a:tcPr/>
                </a:tc>
              </a:tr>
              <a:tr h="472052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err="1" smtClean="0"/>
                        <a:t>GnuTLS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51</a:t>
                      </a:r>
                      <a:endParaRPr lang="en-US" sz="2800" dirty="0"/>
                    </a:p>
                  </a:txBody>
                  <a:tcPr/>
                </a:tc>
              </a:tr>
              <a:tr h="234001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 err="1" smtClean="0"/>
                        <a:t>OpenSSL</a:t>
                      </a:r>
                      <a:endParaRPr lang="en-US" sz="28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44</a:t>
                      </a:r>
                      <a:endParaRPr lang="en-US" sz="2800" dirty="0"/>
                    </a:p>
                  </a:txBody>
                  <a:tcPr/>
                </a:tc>
              </a:tr>
              <a:tr h="526793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err="1" smtClean="0"/>
                        <a:t>PolarSSL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18</a:t>
                      </a:r>
                      <a:endParaRPr lang="en-US" sz="2800" dirty="0"/>
                    </a:p>
                  </a:txBody>
                  <a:tcPr/>
                </a:tc>
              </a:tr>
              <a:tr h="526793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err="1" smtClean="0"/>
                        <a:t>CyaSSL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9</a:t>
                      </a:r>
                      <a:endParaRPr lang="en-US" sz="2800" dirty="0"/>
                    </a:p>
                  </a:txBody>
                  <a:tcPr/>
                </a:tc>
              </a:tr>
              <a:tr h="526793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err="1" smtClean="0"/>
                        <a:t>MatrixSSL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9</a:t>
                      </a:r>
                      <a:endParaRPr lang="en-US" sz="28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041904" y="5726859"/>
            <a:ext cx="70648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FF0000"/>
                </a:solidFill>
              </a:rPr>
              <a:t>M</a:t>
            </a:r>
            <a:r>
              <a:rPr lang="en-US" sz="2800" dirty="0" smtClean="0">
                <a:solidFill>
                  <a:srgbClr val="FF0000"/>
                </a:solidFill>
              </a:rPr>
              <a:t>ost of these are just well-formed certificates!</a:t>
            </a:r>
            <a:endParaRPr 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47247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Test input generation</a:t>
            </a:r>
          </a:p>
          <a:p>
            <a:pPr lvl="1"/>
            <a:r>
              <a:rPr lang="en-US" dirty="0" smtClean="0"/>
              <a:t>Fuzzing - huge </a:t>
            </a:r>
            <a:r>
              <a:rPr lang="en-US" dirty="0"/>
              <a:t>input space, a fuzzed string won't even parse as an </a:t>
            </a:r>
            <a:r>
              <a:rPr lang="en-US" dirty="0" smtClean="0"/>
              <a:t>X</a:t>
            </a:r>
            <a:r>
              <a:rPr lang="en-US" dirty="0"/>
              <a:t>.509 </a:t>
            </a:r>
            <a:r>
              <a:rPr lang="en-US" dirty="0" smtClean="0"/>
              <a:t>cert 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Symbolic analysis - does </a:t>
            </a:r>
            <a:r>
              <a:rPr lang="en-US" dirty="0"/>
              <a:t>not scale to </a:t>
            </a:r>
            <a:r>
              <a:rPr lang="en-US" dirty="0" smtClean="0"/>
              <a:t>the complexity and depth of certificate validation code, false positives</a:t>
            </a:r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Testing certificate validation code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66750" y="3651250"/>
            <a:ext cx="7715250" cy="18097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22300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Interpreting test results 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1143000" y="1748631"/>
            <a:ext cx="1587500" cy="902495"/>
          </a:xfrm>
          <a:prstGeom prst="roundRect">
            <a:avLst/>
          </a:prstGeom>
          <a:noFill/>
          <a:ln w="285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test certificate</a:t>
            </a:r>
          </a:p>
        </p:txBody>
      </p:sp>
      <p:sp>
        <p:nvSpPr>
          <p:cNvPr id="6" name="Rectangle 5"/>
          <p:cNvSpPr/>
          <p:nvPr/>
        </p:nvSpPr>
        <p:spPr>
          <a:xfrm>
            <a:off x="3238499" y="1608138"/>
            <a:ext cx="2587626" cy="1074738"/>
          </a:xfrm>
          <a:prstGeom prst="rect">
            <a:avLst/>
          </a:prstGeom>
          <a:solidFill>
            <a:schemeClr val="bg1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SSL/TLS implementation</a:t>
            </a:r>
            <a:endParaRPr lang="en-US" sz="2400" dirty="0">
              <a:solidFill>
                <a:schemeClr val="tx1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2746375" y="2152253"/>
            <a:ext cx="460375" cy="9524"/>
          </a:xfrm>
          <a:prstGeom prst="straightConnector1">
            <a:avLst/>
          </a:prstGeom>
          <a:ln w="28575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6286500" y="1889125"/>
            <a:ext cx="19843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</a:t>
            </a:r>
            <a:r>
              <a:rPr lang="en-US" sz="2400" dirty="0" smtClean="0"/>
              <a:t>ccept/reject</a:t>
            </a:r>
            <a:endParaRPr lang="en-US" sz="2400" dirty="0"/>
          </a:p>
        </p:txBody>
      </p:sp>
      <p:cxnSp>
        <p:nvCxnSpPr>
          <p:cNvPr id="30" name="Straight Arrow Connector 29"/>
          <p:cNvCxnSpPr/>
          <p:nvPr/>
        </p:nvCxnSpPr>
        <p:spPr>
          <a:xfrm>
            <a:off x="5851525" y="2161778"/>
            <a:ext cx="460375" cy="9524"/>
          </a:xfrm>
          <a:prstGeom prst="straightConnector1">
            <a:avLst/>
          </a:prstGeom>
          <a:ln w="28575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2" name="Picture 31" descr="now_what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1651" y="3110154"/>
            <a:ext cx="2959100" cy="2009130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1698624" y="5543920"/>
            <a:ext cx="61118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0000"/>
                </a:solidFill>
              </a:rPr>
              <a:t>How do you know that the result is correct?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51261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outaingolfer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500" y="1424640"/>
            <a:ext cx="6048375" cy="463606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508626" y="815290"/>
            <a:ext cx="2349499" cy="707886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Testing SSL/TLS cert validation code</a:t>
            </a:r>
            <a:endParaRPr lang="en-US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5921375" y="2942151"/>
            <a:ext cx="1936750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Test certificate generation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032499" y="2109227"/>
            <a:ext cx="1793875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Test result interpretation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4921251" y="2109227"/>
            <a:ext cx="1111248" cy="114514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5000625" y="1857375"/>
            <a:ext cx="1349375" cy="65087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794001" y="1348551"/>
            <a:ext cx="2127250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0000"/>
                </a:solidFill>
              </a:rPr>
              <a:t>We tackle both of these problems in this work</a:t>
            </a:r>
            <a:endParaRPr 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86301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1691</TotalTime>
  <Words>971</Words>
  <Application>Microsoft Macintosh PowerPoint</Application>
  <PresentationFormat>On-screen Show (4:3)</PresentationFormat>
  <Paragraphs>161</Paragraphs>
  <Slides>32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3" baseType="lpstr">
      <vt:lpstr>Office Theme</vt:lpstr>
      <vt:lpstr>Using Frankencerts for Automated Adversarial Testing of Certificate Validation in SSL/TLS Implementations</vt:lpstr>
      <vt:lpstr>Internet security = SSL/TLS</vt:lpstr>
      <vt:lpstr>SSL/TLS security objectives</vt:lpstr>
      <vt:lpstr>Certificate validation in SSL/TLS implementations</vt:lpstr>
      <vt:lpstr>How to check if implementations are correct?</vt:lpstr>
      <vt:lpstr>Current state of the art</vt:lpstr>
      <vt:lpstr>Testing certificate validation code</vt:lpstr>
      <vt:lpstr>Interpreting test results </vt:lpstr>
      <vt:lpstr>PowerPoint Presentation</vt:lpstr>
      <vt:lpstr>How to generate test certificates?</vt:lpstr>
      <vt:lpstr>How to generate test certificates?</vt:lpstr>
      <vt:lpstr>X.509 certificate structure</vt:lpstr>
      <vt:lpstr>How to generate test certificates?</vt:lpstr>
      <vt:lpstr>Scan the internet for certificates</vt:lpstr>
      <vt:lpstr>Extract syntactically valid pieces</vt:lpstr>
      <vt:lpstr>PowerPoint Presentation</vt:lpstr>
      <vt:lpstr>Interpret frankencert test results</vt:lpstr>
      <vt:lpstr>Which one is rotten ? </vt:lpstr>
      <vt:lpstr>Test results summary</vt:lpstr>
      <vt:lpstr>Some test results</vt:lpstr>
      <vt:lpstr>PowerPoint Presentation</vt:lpstr>
      <vt:lpstr>Version 1 CA certificates </vt:lpstr>
      <vt:lpstr>Exhibit 1: GnuTLS</vt:lpstr>
      <vt:lpstr>Exhibit 2: Google Chrome</vt:lpstr>
      <vt:lpstr>Exhibit 2: Google Chrome</vt:lpstr>
      <vt:lpstr>Exhibit 2: underlying cause</vt:lpstr>
      <vt:lpstr>Check the paper for more such goodies!! </vt:lpstr>
      <vt:lpstr>Conclusions</vt:lpstr>
      <vt:lpstr>PowerPoint Presentation</vt:lpstr>
      <vt:lpstr>Frankencert features</vt:lpstr>
      <vt:lpstr>Mutate a few pieces randomly</vt:lpstr>
      <vt:lpstr>Exhibit 2: MatrixSSL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Suman Jana</dc:creator>
  <cp:lastModifiedBy>Suman Jana</cp:lastModifiedBy>
  <cp:revision>248</cp:revision>
  <dcterms:created xsi:type="dcterms:W3CDTF">2014-05-07T06:29:47Z</dcterms:created>
  <dcterms:modified xsi:type="dcterms:W3CDTF">2014-05-19T21:22:47Z</dcterms:modified>
</cp:coreProperties>
</file>